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handoutMasterIdLst>
    <p:handoutMasterId r:id="rId19"/>
  </p:handoutMasterIdLst>
  <p:sldIdLst>
    <p:sldId id="256" r:id="rId3"/>
    <p:sldId id="258" r:id="rId4"/>
    <p:sldId id="257" r:id="rId5"/>
    <p:sldId id="272" r:id="rId6"/>
    <p:sldId id="273" r:id="rId7"/>
    <p:sldId id="274" r:id="rId8"/>
    <p:sldId id="261" r:id="rId9"/>
    <p:sldId id="269" r:id="rId10"/>
    <p:sldId id="268" r:id="rId11"/>
    <p:sldId id="283" r:id="rId12"/>
    <p:sldId id="276" r:id="rId13"/>
    <p:sldId id="284" r:id="rId14"/>
    <p:sldId id="281" r:id="rId15"/>
    <p:sldId id="277" r:id="rId16"/>
    <p:sldId id="285" r:id="rId17"/>
    <p:sldId id="279" r:id="rId1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8E5"/>
    <a:srgbClr val="123A61"/>
    <a:srgbClr val="00A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0A23-3E98-F64D-859B-DE462771A158}" type="datetimeFigureOut">
              <a:t>17/09/2018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BF0C-04E2-7C4F-92D3-BB9F31F7BD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0441" y="662334"/>
            <a:ext cx="7793216" cy="487434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1" y="1149768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4767263"/>
            <a:ext cx="972440" cy="273844"/>
          </a:xfrm>
        </p:spPr>
        <p:txBody>
          <a:bodyPr/>
          <a:lstStyle>
            <a:lvl1pPr>
              <a:defRPr sz="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812977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62121"/>
            <a:ext cx="5486400" cy="2747818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4238030"/>
            <a:ext cx="4992688" cy="43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7421" y="116918"/>
            <a:ext cx="2273379" cy="241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03493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80753" y="1488323"/>
            <a:ext cx="4280049" cy="1291587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358120" y="1027282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9187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341" y="2281999"/>
            <a:ext cx="3309937" cy="453402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68606" y="2770738"/>
            <a:ext cx="4201449" cy="126946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271222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9039" y="114258"/>
            <a:ext cx="1467142" cy="24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2517" y="1119615"/>
            <a:ext cx="7887629" cy="3394472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29466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1694935"/>
            <a:ext cx="3251110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1694935"/>
            <a:ext cx="3296822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14226" y="116388"/>
            <a:ext cx="2491325" cy="229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algn="l"/>
            <a:r>
              <a:rPr lang="fr-FR" dirty="0"/>
              <a:t>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9646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 dirty="0"/>
              <a:t> Contenu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0875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7421" y="109206"/>
            <a:ext cx="1479899" cy="2259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3813123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1928813"/>
            <a:ext cx="3656012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0" y="1928813"/>
            <a:ext cx="3752799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74305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912" y="115910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88252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1" y="1685636"/>
            <a:ext cx="2247515" cy="2801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793" y="124792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807" y="1176866"/>
            <a:ext cx="2694708" cy="501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 Contenu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190962"/>
            <a:ext cx="4476558" cy="329637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24817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441" y="195208"/>
            <a:ext cx="7793216" cy="487434"/>
          </a:xfrm>
        </p:spPr>
        <p:txBody>
          <a:bodyPr/>
          <a:lstStyle/>
          <a:p>
            <a:r>
              <a:rPr lang="fr-FR" dirty="0"/>
              <a:t>ASSISES DE LA VIE ASSOCIATIVE 2018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2039" y="713072"/>
            <a:ext cx="6027095" cy="837152"/>
          </a:xfrm>
        </p:spPr>
        <p:txBody>
          <a:bodyPr/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 « Entreprise – Association »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Septembre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6" y="708266"/>
            <a:ext cx="624300" cy="8110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4" y="3306162"/>
            <a:ext cx="818307" cy="655421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680936" y="627172"/>
            <a:ext cx="8463063" cy="8611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97231" y="1781862"/>
            <a:ext cx="53015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Séverine TOUTAIN </a:t>
            </a:r>
            <a:r>
              <a:rPr lang="fr-FR" dirty="0">
                <a:solidFill>
                  <a:srgbClr val="0070C0"/>
                </a:solidFill>
              </a:rPr>
              <a:t>: </a:t>
            </a:r>
            <a:r>
              <a:rPr lang="fr-FR" sz="1400" dirty="0">
                <a:solidFill>
                  <a:srgbClr val="0070C0"/>
                </a:solidFill>
              </a:rPr>
              <a:t>Responsable du Service Vie Associative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 HERNU </a:t>
            </a:r>
            <a:r>
              <a:rPr lang="fr-FR" sz="1400" dirty="0">
                <a:solidFill>
                  <a:srgbClr val="0070C0"/>
                </a:solidFill>
              </a:rPr>
              <a:t>: Président Fondateur de OSER (OSE Rêver et Réussir)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</a:rPr>
              <a:t>0662893029 / contact@osereveretreussir.com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Olivier LENORMANT </a:t>
            </a:r>
            <a:r>
              <a:rPr lang="fr-FR" sz="1400" dirty="0">
                <a:solidFill>
                  <a:srgbClr val="0070C0"/>
                </a:solidFill>
              </a:rPr>
              <a:t>: Chef d’Entreprise et Président de Beauvais Rugby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7866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511732" cy="244053"/>
          </a:xfrm>
        </p:spPr>
        <p:txBody>
          <a:bodyPr/>
          <a:lstStyle/>
          <a:p>
            <a:r>
              <a:rPr lang="fr-FR" dirty="0"/>
              <a:t>PARTENARIAT « ENTREPRISE – ASSOCIATION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98" y="2685403"/>
            <a:ext cx="7887629" cy="1035732"/>
          </a:xfrm>
        </p:spPr>
        <p:txBody>
          <a:bodyPr/>
          <a:lstStyle/>
          <a:p>
            <a:r>
              <a:rPr lang="fr-FR" dirty="0"/>
              <a:t> Appel à projets</a:t>
            </a:r>
          </a:p>
          <a:p>
            <a:pPr lvl="1"/>
            <a:r>
              <a:rPr lang="fr-FR" dirty="0"/>
              <a:t>Les grandes entreprises (banques….) ont des fondations</a:t>
            </a:r>
          </a:p>
          <a:p>
            <a:pPr lvl="1"/>
            <a:r>
              <a:rPr lang="fr-FR" dirty="0"/>
              <a:t>Source sur le site du Mouvement Associatif de Picardie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238020" cy="272821"/>
          </a:xfrm>
        </p:spPr>
        <p:txBody>
          <a:bodyPr>
            <a:normAutofit/>
          </a:bodyPr>
          <a:lstStyle/>
          <a:p>
            <a:r>
              <a:rPr lang="fr-FR" dirty="0"/>
              <a:t>« Comment sélectionner les entreprises ? » </a:t>
            </a:r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5144221-D8BA-42DD-9146-68E6FE5C5102}"/>
              </a:ext>
            </a:extLst>
          </p:cNvPr>
          <p:cNvSpPr txBox="1">
            <a:spLocks/>
          </p:cNvSpPr>
          <p:nvPr/>
        </p:nvSpPr>
        <p:spPr>
          <a:xfrm>
            <a:off x="414599" y="958255"/>
            <a:ext cx="7887629" cy="6854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Son réseau « proche » </a:t>
            </a:r>
          </a:p>
          <a:p>
            <a:pPr lvl="1"/>
            <a:r>
              <a:rPr lang="fr-FR" dirty="0"/>
              <a:t>Soyons attentifs à nos téléphones, fiches de renseignements, relations, artisans…..</a:t>
            </a:r>
          </a:p>
          <a:p>
            <a:pPr marL="0" indent="0">
              <a:buFontTx/>
              <a:buNone/>
            </a:pPr>
            <a:r>
              <a:rPr lang="fr-FR" dirty="0"/>
              <a:t>	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9" y="1188676"/>
            <a:ext cx="693854" cy="901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19" y="3437715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2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2443332" y="2317336"/>
            <a:ext cx="6136464" cy="45340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 « Entreprise – Association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168606" y="2975022"/>
            <a:ext cx="6398976" cy="1269460"/>
          </a:xfrm>
        </p:spPr>
        <p:txBody>
          <a:bodyPr/>
          <a:lstStyle/>
          <a:p>
            <a:r>
              <a:rPr lang="fr-FR" sz="2200" dirty="0"/>
              <a:t>Qu’est ce que le mécénat de compétence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" y="4040198"/>
            <a:ext cx="893935" cy="7159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9" y="368968"/>
            <a:ext cx="693854" cy="9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17356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511732" cy="244053"/>
          </a:xfrm>
        </p:spPr>
        <p:txBody>
          <a:bodyPr/>
          <a:lstStyle/>
          <a:p>
            <a:r>
              <a:rPr lang="fr-FR" dirty="0"/>
              <a:t>PARTENARIAT « ENTREPRISE – ASSOCIATION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238020" cy="272821"/>
          </a:xfrm>
        </p:spPr>
        <p:txBody>
          <a:bodyPr>
            <a:normAutofit/>
          </a:bodyPr>
          <a:lstStyle/>
          <a:p>
            <a:r>
              <a:rPr lang="fr-FR" dirty="0"/>
              <a:t>« Qu’est ce que le mécénat de compétence ? » </a:t>
            </a:r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5144221-D8BA-42DD-9146-68E6FE5C5102}"/>
              </a:ext>
            </a:extLst>
          </p:cNvPr>
          <p:cNvSpPr txBox="1">
            <a:spLocks/>
          </p:cNvSpPr>
          <p:nvPr/>
        </p:nvSpPr>
        <p:spPr>
          <a:xfrm>
            <a:off x="414599" y="958255"/>
            <a:ext cx="7887629" cy="6854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</a:t>
            </a:r>
            <a:r>
              <a:rPr lang="fr-FR" sz="2400" dirty="0"/>
              <a:t>Définition </a:t>
            </a:r>
            <a:r>
              <a:rPr lang="fr-FR" sz="1400" dirty="0"/>
              <a:t>:  don en nature. Ce don de compétences d’une entreprise au profit d’une structure bénéficiaire consiste en la mise à disposition de salariés qui sont volontaires pour cette mission et interviennent sur </a:t>
            </a:r>
            <a:r>
              <a:rPr lang="fr-FR" sz="1400" b="1" dirty="0"/>
              <a:t>leur temps de travail.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Il peut prendre deux formes </a:t>
            </a: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La prestation de service : l’entreprise offre la réalisation d’une tâche déterminée.</a:t>
            </a:r>
          </a:p>
          <a:p>
            <a:pPr lvl="1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Le prêt de </a:t>
            </a:r>
            <a:r>
              <a:rPr lang="fr-FR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main-d’oeuvre</a:t>
            </a: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 : l’entreprise met des salariés à la disposition de la structure bénéficiaire.</a:t>
            </a:r>
            <a:r>
              <a:rPr lang="fr-FR" dirty="0"/>
              <a:t>	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14599" y="3273271"/>
            <a:ext cx="7887629" cy="1503010"/>
          </a:xfrm>
        </p:spPr>
        <p:txBody>
          <a:bodyPr/>
          <a:lstStyle/>
          <a:p>
            <a:r>
              <a:rPr lang="fr-FR" sz="2400" dirty="0"/>
              <a:t>Valorisation</a:t>
            </a:r>
          </a:p>
          <a:p>
            <a:pPr lvl="1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L’entreprise bénéficie d’une réduction de 60% sur </a:t>
            </a:r>
            <a:r>
              <a:rPr lang="fr-F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le prix de revient</a:t>
            </a: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, lequel correspond à :</a:t>
            </a:r>
          </a:p>
          <a:p>
            <a:pPr marL="0" indent="0">
              <a:buNone/>
            </a:pP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		 Pour un prêt de </a:t>
            </a:r>
            <a:r>
              <a:rPr lang="fr-FR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main-d’oeuvre</a:t>
            </a: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 : la rémunération(salaire horaire ou au prorata </a:t>
            </a:r>
            <a:r>
              <a:rPr lang="fr-FR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temporis</a:t>
            </a: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		+ charges sociales afférentes. </a:t>
            </a:r>
          </a:p>
          <a:p>
            <a:pPr marL="0" indent="0">
              <a:buNone/>
            </a:pP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		Pour une prestation de services : le prix de revient de la prestation offerte (et non le prix de 			facturation).</a:t>
            </a:r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36612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511732" cy="244053"/>
          </a:xfrm>
        </p:spPr>
        <p:txBody>
          <a:bodyPr/>
          <a:lstStyle/>
          <a:p>
            <a:r>
              <a:rPr lang="fr-FR" dirty="0"/>
              <a:t>PARTENARIAT « ENTREPRISE – ASSOCIATION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039" y="759239"/>
            <a:ext cx="8065917" cy="3394472"/>
          </a:xfrm>
        </p:spPr>
        <p:txBody>
          <a:bodyPr/>
          <a:lstStyle/>
          <a:p>
            <a:r>
              <a:rPr lang="fr-FR" dirty="0"/>
              <a:t> Cas n°2</a:t>
            </a:r>
          </a:p>
          <a:p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L’imprimerie exploitée par la SARL « IMPRESSIONS», soumise à l’IS, met à disposition d’une association de réinsertion (OSBL), un de ses employés, comptable et par ailleurs bénévole de l’association à raison de deux heures par semaine.</a:t>
            </a:r>
          </a:p>
          <a:p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La SARL réalise un CA de 3 M€ mais finit l’exercice en déficit de 5 000€. De ce fait, elle ne sera pas soumise à l’IS.</a:t>
            </a:r>
          </a:p>
          <a:p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La fonction de l’employé comptable, exercée dans les locaux de l’association, consiste à assurer la gestion financière de l’association (comptabilité générale, paie, comptes bancaires, etc.).</a:t>
            </a:r>
          </a:p>
          <a:p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Cette opération constitue un acte de mécénat de compétences.</a:t>
            </a:r>
          </a:p>
          <a:p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La « dépense » sera évaluée à son prix de revient, c'est-à-dire rémunération et charges sociales y afférentes :</a:t>
            </a:r>
          </a:p>
          <a:p>
            <a:pPr lvl="1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Le salarié est mis à disposition 80 heures/an (40 semaines x 2 h).</a:t>
            </a:r>
          </a:p>
          <a:p>
            <a:pPr lvl="1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Son salaire brut horaire est de 20€; les charges patronales sont de 45 %. Le coût horaire charges comprises est donc de 29 €</a:t>
            </a:r>
          </a:p>
          <a:p>
            <a:pPr lvl="1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L’action de mécénat doit donc être valorisée : 80h x 29€ = </a:t>
            </a:r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2 320 €</a:t>
            </a:r>
            <a:endParaRPr lang="fr-FR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Cette somme est inférieure au plafond de dépenses de 15 000€  (3 M x 0,5 %).</a:t>
            </a:r>
          </a:p>
          <a:p>
            <a:pPr lvl="1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La réduction d’impôt à laquelle a droit la SARL est donc de 2 320 X 60 % = </a:t>
            </a:r>
            <a:r>
              <a:rPr lang="fr-F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1 392</a:t>
            </a: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€</a:t>
            </a:r>
          </a:p>
          <a:p>
            <a:pPr lvl="1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Cette réduction doit s’imputer sur l’IS dû au titre de l’exercice de la dépense. Le résultat étant déficitaire, il n’y a pas d’impôt dû.</a:t>
            </a:r>
          </a:p>
          <a:p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La réduction d’impôt de 1 392</a:t>
            </a:r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€ </a:t>
            </a:r>
            <a:r>
              <a:rPr lang="fr-F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est reportable sur l’IS dû au titre des 5 exercices suivants</a:t>
            </a:r>
            <a:endParaRPr lang="fr-FR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fr-FR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238020" cy="272821"/>
          </a:xfrm>
        </p:spPr>
        <p:txBody>
          <a:bodyPr>
            <a:normAutofit/>
          </a:bodyPr>
          <a:lstStyle/>
          <a:p>
            <a:r>
              <a:rPr lang="fr-FR" dirty="0"/>
              <a:t>« Qu’est ce que le mécénat de compétence ? »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19" y="2275589"/>
            <a:ext cx="693854" cy="9013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19" y="3437715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2443332" y="2317336"/>
            <a:ext cx="6136464" cy="45340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 « Entreprise – Association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168606" y="2975022"/>
            <a:ext cx="6398976" cy="1269460"/>
          </a:xfrm>
        </p:spPr>
        <p:txBody>
          <a:bodyPr/>
          <a:lstStyle/>
          <a:p>
            <a:r>
              <a:rPr lang="fr-FR" sz="2200" dirty="0"/>
              <a:t>Exemples et témoignages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9" y="368968"/>
            <a:ext cx="693854" cy="9013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" y="4040198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34819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511732" cy="244053"/>
          </a:xfrm>
        </p:spPr>
        <p:txBody>
          <a:bodyPr/>
          <a:lstStyle/>
          <a:p>
            <a:r>
              <a:rPr lang="fr-FR" dirty="0"/>
              <a:t>PARTENARIAT « ENTREPRISE – ASSOCIATION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238020" cy="272821"/>
          </a:xfrm>
        </p:spPr>
        <p:txBody>
          <a:bodyPr>
            <a:normAutofit/>
          </a:bodyPr>
          <a:lstStyle/>
          <a:p>
            <a:r>
              <a:rPr lang="fr-FR" dirty="0"/>
              <a:t>« Exemples et Témoignages » </a:t>
            </a:r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5144221-D8BA-42DD-9146-68E6FE5C5102}"/>
              </a:ext>
            </a:extLst>
          </p:cNvPr>
          <p:cNvSpPr txBox="1">
            <a:spLocks/>
          </p:cNvSpPr>
          <p:nvPr/>
        </p:nvSpPr>
        <p:spPr>
          <a:xfrm>
            <a:off x="414599" y="958255"/>
            <a:ext cx="7887629" cy="6854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</a:t>
            </a:r>
            <a:r>
              <a:rPr lang="fr-FR" sz="2400" dirty="0"/>
              <a:t>Olivier LENORMANT</a:t>
            </a:r>
          </a:p>
          <a:p>
            <a:pPr lvl="1"/>
            <a:r>
              <a:rPr lang="fr-FR" sz="1400" b="1" dirty="0"/>
              <a:t>Président du BEAUVAIS RUGBY CLUB</a:t>
            </a:r>
          </a:p>
          <a:p>
            <a:pPr lvl="1"/>
            <a:r>
              <a:rPr lang="fr-FR" sz="1400" b="1" dirty="0"/>
              <a:t>Chef d’Entreprise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3" y="1380645"/>
            <a:ext cx="693854" cy="901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42" y="3252257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491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2443332" y="2317336"/>
            <a:ext cx="6136464" cy="45340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 « Entreprise – Association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168606" y="2975022"/>
            <a:ext cx="6398976" cy="1269460"/>
          </a:xfrm>
        </p:spPr>
        <p:txBody>
          <a:bodyPr/>
          <a:lstStyle/>
          <a:p>
            <a:pPr algn="ctr"/>
            <a:r>
              <a:rPr lang="fr-FR" sz="2200" dirty="0"/>
              <a:t>Echanges………..</a:t>
            </a:r>
          </a:p>
          <a:p>
            <a:pPr algn="ctr"/>
            <a:r>
              <a:rPr lang="fr-FR" sz="2200" dirty="0"/>
              <a:t>A VOUS DE JOUER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" y="4040198"/>
            <a:ext cx="893935" cy="7159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9" y="368968"/>
            <a:ext cx="693854" cy="9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17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3875" y="1615502"/>
            <a:ext cx="6501653" cy="129158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200" dirty="0"/>
              <a:t>QUELLE DIFFERENCE ENTRE MECENAT ET SPONSORING ?</a:t>
            </a:r>
            <a:br>
              <a:rPr lang="fr-FR" sz="2200" dirty="0"/>
            </a:br>
            <a:endParaRPr lang="fr-FR" sz="2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1595336" y="1027282"/>
            <a:ext cx="7548663" cy="40011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 « Entreprise – Association »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3" y="97277"/>
            <a:ext cx="893935" cy="7159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9" y="3193813"/>
            <a:ext cx="10191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0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511732" cy="244053"/>
          </a:xfrm>
        </p:spPr>
        <p:txBody>
          <a:bodyPr/>
          <a:lstStyle/>
          <a:p>
            <a:r>
              <a:rPr lang="fr-FR" dirty="0"/>
              <a:t>PARTENARIAT « ENTREPRISE – ASSOCIATION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Le Sponsoring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faire de la publicité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Valoriser son entreprise, ses produits…sur différents supports (maillots, panneaux publicitaires,……..)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238020" cy="272821"/>
          </a:xfrm>
        </p:spPr>
        <p:txBody>
          <a:bodyPr>
            <a:normAutofit/>
          </a:bodyPr>
          <a:lstStyle/>
          <a:p>
            <a:r>
              <a:rPr lang="fr-FR" dirty="0"/>
              <a:t>« Quelle différence entre Mécénat et Sponsoring ? »</a:t>
            </a:r>
          </a:p>
          <a:p>
            <a:endParaRPr lang="fr-FR" dirty="0"/>
          </a:p>
        </p:txBody>
      </p:sp>
      <p:sp>
        <p:nvSpPr>
          <p:cNvPr id="5" name="Égal 4"/>
          <p:cNvSpPr/>
          <p:nvPr/>
        </p:nvSpPr>
        <p:spPr>
          <a:xfrm>
            <a:off x="105317" y="3025302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15958" y="3159336"/>
            <a:ext cx="68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Prestation économique accomplie dans l’attente d’une contrepartie directe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9039" y="4367719"/>
            <a:ext cx="859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 association réalise un contrat de sponsoring et une facture HT à l’entreprise.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94" y="3428759"/>
            <a:ext cx="893935" cy="7159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41" y="1193677"/>
            <a:ext cx="795439" cy="10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511732" cy="244053"/>
          </a:xfrm>
        </p:spPr>
        <p:txBody>
          <a:bodyPr/>
          <a:lstStyle/>
          <a:p>
            <a:r>
              <a:rPr lang="fr-FR" dirty="0"/>
              <a:t>PARTENARIAT « ENTREPRISE – ASSOCIATION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Le Mécénat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Soutien financier, matériel ou humain apporté sans contrepartie directe de la part de l’association pour l’exercice d’activités dites « d’intérêt général » (pas d’affichage……..)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238020" cy="272821"/>
          </a:xfrm>
        </p:spPr>
        <p:txBody>
          <a:bodyPr>
            <a:normAutofit/>
          </a:bodyPr>
          <a:lstStyle/>
          <a:p>
            <a:r>
              <a:rPr lang="fr-FR" dirty="0"/>
              <a:t>« Quelle différence entre Mécénat et Sponsoring ? »</a:t>
            </a:r>
          </a:p>
          <a:p>
            <a:endParaRPr lang="fr-FR" dirty="0"/>
          </a:p>
        </p:txBody>
      </p:sp>
      <p:sp>
        <p:nvSpPr>
          <p:cNvPr id="5" name="Égal 4"/>
          <p:cNvSpPr/>
          <p:nvPr/>
        </p:nvSpPr>
        <p:spPr>
          <a:xfrm>
            <a:off x="105317" y="3025302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15958" y="3159336"/>
            <a:ext cx="68482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Don accompli dans l’attente d’</a:t>
            </a:r>
            <a:r>
              <a:rPr lang="fr-FR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aucune</a:t>
            </a:r>
            <a:r>
              <a:rPr lang="fr-FR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contrepartie directe </a:t>
            </a:r>
            <a:r>
              <a:rPr lang="fr-FR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(communication discrète tolérée avec une disproportion marquée sans message publicitaire ( ex: nom du donateur ou logo)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9039" y="4367719"/>
            <a:ext cx="859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 association réalise une convention de mécénat et réalise un reçu « </a:t>
            </a:r>
            <a:r>
              <a:rPr lang="fr-FR" dirty="0" err="1"/>
              <a:t>cerfa</a:t>
            </a:r>
            <a:r>
              <a:rPr lang="fr-FR" dirty="0"/>
              <a:t> » à l’entreprise donnant droit à un avantage fiscal (réduction d’impôt: article 238 bis).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19" y="2275589"/>
            <a:ext cx="693854" cy="9013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19" y="3437715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2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511732" cy="244053"/>
          </a:xfrm>
        </p:spPr>
        <p:txBody>
          <a:bodyPr/>
          <a:lstStyle/>
          <a:p>
            <a:r>
              <a:rPr lang="fr-FR" dirty="0"/>
              <a:t>PARTENARIAT « ENTREPRISE – ASSOCIATION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421" y="1119615"/>
            <a:ext cx="8612570" cy="339447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u="sng" dirty="0"/>
              <a:t>Conditions obligatoires pour établir des reçus aux mécènes </a:t>
            </a:r>
            <a:r>
              <a:rPr lang="fr-FR" dirty="0"/>
              <a:t>: le caractère d’intérêt général de l’association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Un organisme est d’intérêt général si il répond à 3 critères: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Ne profite pas à un cercle restreint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Gestion désintéressée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Non </a:t>
            </a:r>
            <a:r>
              <a:rPr lang="fr-FR" dirty="0" err="1"/>
              <a:t>lucrativité</a:t>
            </a:r>
            <a:r>
              <a:rPr lang="fr-FR" dirty="0"/>
              <a:t> (plafond de 60 000€ et absence de concurrence)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238020" cy="272821"/>
          </a:xfrm>
        </p:spPr>
        <p:txBody>
          <a:bodyPr>
            <a:normAutofit/>
          </a:bodyPr>
          <a:lstStyle/>
          <a:p>
            <a:r>
              <a:rPr lang="fr-FR" dirty="0"/>
              <a:t>« Quelle différence entre Mécénat et Sponsoring ? »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53908" y="4044842"/>
            <a:ext cx="68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Demande auprès de l’administration fiscale d’une habilitation tacite : rescrit fiscal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19" y="2275589"/>
            <a:ext cx="693854" cy="9013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19" y="3437715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5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511732" cy="244053"/>
          </a:xfrm>
        </p:spPr>
        <p:txBody>
          <a:bodyPr/>
          <a:lstStyle/>
          <a:p>
            <a:r>
              <a:rPr lang="fr-FR" dirty="0"/>
              <a:t>PARTENARIAT « ENTREPRISE – ASSOCIATION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2517" y="1119615"/>
            <a:ext cx="8065917" cy="3394472"/>
          </a:xfrm>
        </p:spPr>
        <p:txBody>
          <a:bodyPr/>
          <a:lstStyle/>
          <a:p>
            <a:r>
              <a:rPr lang="fr-FR" dirty="0"/>
              <a:t> Cas n°1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Une Société X exploitant un magasin de bricolage, soumise à l’IS au taux de droit commun, réalisant un CA de 5 400 000 € et un bénéfice net de 300 000 €, verse en avril 2018 une somme de 30 000 € à une association culturelle d’intérêt général.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 La plaquette et les affiches du spectacle annuel portent en signature la mention suivante :</a:t>
            </a:r>
          </a:p>
          <a:p>
            <a:pPr marL="0" indent="0">
              <a:buNone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				« X soutient ce projet associatif 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L’IS théoriquement dû est de 300 000 x 33 1/3 % = 100 000 €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La réduction d’impôt est déterminée ainsi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_ Plafond de déductibilité : 5 400 000 x 0,5 % = 27 000 €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_ Montant des versements plafonnés : 27 000€ 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Montant des </a:t>
            </a:r>
            <a:r>
              <a:rPr lang="fr-F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versements reportés sur les 5 exercices suivants </a:t>
            </a: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30 000 – 27 000 = </a:t>
            </a:r>
            <a:r>
              <a:rPr lang="fr-F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3000 </a:t>
            </a: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_ Réduction d’impôt : 27 000 x 60 % = 16 200 €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Impôt sur les sociétés net dû : 100 000 – 16 200 = 83 800 </a:t>
            </a:r>
            <a:r>
              <a:rPr lang="fr-FR" sz="800" dirty="0">
                <a:latin typeface="Segoe UI" panose="020B0502040204020203" pitchFamily="34" charset="0"/>
                <a:cs typeface="Segoe UI" panose="020B0502040204020203" pitchFamily="34" charset="0"/>
              </a:rPr>
              <a:t>€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238020" cy="272821"/>
          </a:xfrm>
        </p:spPr>
        <p:txBody>
          <a:bodyPr>
            <a:normAutofit/>
          </a:bodyPr>
          <a:lstStyle/>
          <a:p>
            <a:r>
              <a:rPr lang="fr-FR" dirty="0"/>
              <a:t>« Quelle différence entre Mécénat et Sponsoring ? »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19" y="2275589"/>
            <a:ext cx="693854" cy="9013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19" y="3437715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2093135" y="2281999"/>
            <a:ext cx="6136463" cy="45340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 « Entreprise – Association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2837858" y="2770738"/>
            <a:ext cx="6398976" cy="1269460"/>
          </a:xfrm>
        </p:spPr>
        <p:txBody>
          <a:bodyPr/>
          <a:lstStyle/>
          <a:p>
            <a:pPr algn="ctr"/>
            <a:r>
              <a:rPr lang="fr-FR" sz="2200" dirty="0"/>
              <a:t>Les particularités et avantages d’une relation avec une entreprise</a:t>
            </a:r>
            <a:r>
              <a:rPr lang="fr-FR" sz="2000" dirty="0"/>
              <a:t>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9" y="368968"/>
            <a:ext cx="693854" cy="9013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" y="4040198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6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511732" cy="244053"/>
          </a:xfrm>
        </p:spPr>
        <p:txBody>
          <a:bodyPr/>
          <a:lstStyle/>
          <a:p>
            <a:r>
              <a:rPr lang="fr-FR" dirty="0"/>
              <a:t>PARTENARIAT « ENTREPRISE – ASSOCIATION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830" y="2068935"/>
            <a:ext cx="7887629" cy="1035732"/>
          </a:xfrm>
        </p:spPr>
        <p:txBody>
          <a:bodyPr/>
          <a:lstStyle/>
          <a:p>
            <a:r>
              <a:rPr lang="fr-FR" dirty="0"/>
              <a:t> Ressources financières et humaines</a:t>
            </a:r>
          </a:p>
          <a:p>
            <a:pPr lvl="1"/>
            <a:r>
              <a:rPr lang="fr-FR" dirty="0"/>
              <a:t>Mécénat financier, matériel et de compétences, appel à projets spécifiques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238020" cy="272821"/>
          </a:xfrm>
        </p:spPr>
        <p:txBody>
          <a:bodyPr>
            <a:normAutofit/>
          </a:bodyPr>
          <a:lstStyle/>
          <a:p>
            <a:r>
              <a:rPr lang="fr-FR" dirty="0"/>
              <a:t>« Les particularités et avantages » </a:t>
            </a:r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5144221-D8BA-42DD-9146-68E6FE5C5102}"/>
              </a:ext>
            </a:extLst>
          </p:cNvPr>
          <p:cNvSpPr txBox="1">
            <a:spLocks/>
          </p:cNvSpPr>
          <p:nvPr/>
        </p:nvSpPr>
        <p:spPr>
          <a:xfrm>
            <a:off x="414599" y="958255"/>
            <a:ext cx="7887629" cy="6854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Développer son réseau</a:t>
            </a:r>
          </a:p>
          <a:p>
            <a:pPr lvl="1"/>
            <a:r>
              <a:rPr lang="fr-FR" dirty="0"/>
              <a:t>Etendre, animer (soirée partenaires…)</a:t>
            </a:r>
          </a:p>
          <a:p>
            <a:pPr marL="0" indent="0">
              <a:buFontTx/>
              <a:buNone/>
            </a:pPr>
            <a:r>
              <a:rPr lang="fr-FR" dirty="0"/>
              <a:t>	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14599" y="3437715"/>
            <a:ext cx="7887629" cy="10357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2"/>
              </a:buBlip>
              <a:defRPr sz="2600" kern="12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Renforcer son image et sa cohésion interne</a:t>
            </a:r>
          </a:p>
          <a:p>
            <a:pPr lvl="1"/>
            <a:r>
              <a:rPr lang="fr-FR" dirty="0"/>
              <a:t>Appartenance des salariés à un projet commun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	</a:t>
            </a:r>
          </a:p>
          <a:p>
            <a:endParaRPr lang="fr-FR" i="1" dirty="0"/>
          </a:p>
          <a:p>
            <a:pPr marL="0" indent="0">
              <a:buFontTx/>
              <a:buNone/>
            </a:pP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9" y="1188676"/>
            <a:ext cx="693854" cy="9013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19" y="3437715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22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2443332" y="2317336"/>
            <a:ext cx="6136464" cy="45340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 « Entreprise – Association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168606" y="2975022"/>
            <a:ext cx="6398976" cy="1269460"/>
          </a:xfrm>
        </p:spPr>
        <p:txBody>
          <a:bodyPr/>
          <a:lstStyle/>
          <a:p>
            <a:r>
              <a:rPr lang="fr-FR" sz="2200" dirty="0"/>
              <a:t>Comment sélectionner les entreprises?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9" y="368968"/>
            <a:ext cx="693854" cy="9013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" y="4040198"/>
            <a:ext cx="893935" cy="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6212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_PC.potx" id="{BAFF1E8F-C020-4019-A3CB-49C21C7085B6}" vid="{52D4BC55-2C62-42F5-8F27-D3E87096B17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9C92F6-C5F8-482F-AC56-6D5779739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business - Thème Abstrait</Template>
  <TotalTime>0</TotalTime>
  <Words>833</Words>
  <Application>Microsoft Office PowerPoint</Application>
  <PresentationFormat>Affichage à l'écran (16:9)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Segoe UI</vt:lpstr>
      <vt:lpstr>Segoe UI Black</vt:lpstr>
      <vt:lpstr>Segoe UI Semilight</vt:lpstr>
      <vt:lpstr>SegoeBook</vt:lpstr>
      <vt:lpstr>Wingdings</vt:lpstr>
      <vt:lpstr>Thème Office</vt:lpstr>
      <vt:lpstr>ASSISES DE LA VIE ASSOCIATIVE 2018  </vt:lpstr>
      <vt:lpstr>QUELLE DIFFERENCE ENTRE MECENAT ET SPONSORING ? </vt:lpstr>
      <vt:lpstr>PARTENARIAT « ENTREPRISE – ASSOCIATION »</vt:lpstr>
      <vt:lpstr>PARTENARIAT « ENTREPRISE – ASSOCIATION »</vt:lpstr>
      <vt:lpstr>PARTENARIAT « ENTREPRISE – ASSOCIATION »</vt:lpstr>
      <vt:lpstr>PARTENARIAT « ENTREPRISE – ASSOCIATION »</vt:lpstr>
      <vt:lpstr>Présentation PowerPoint</vt:lpstr>
      <vt:lpstr>PARTENARIAT « ENTREPRISE – ASSOCIATION »</vt:lpstr>
      <vt:lpstr>Présentation PowerPoint</vt:lpstr>
      <vt:lpstr>PARTENARIAT « ENTREPRISE – ASSOCIATION »</vt:lpstr>
      <vt:lpstr>Présentation PowerPoint</vt:lpstr>
      <vt:lpstr>PARTENARIAT « ENTREPRISE – ASSOCIATION »</vt:lpstr>
      <vt:lpstr>PARTENARIAT « ENTREPRISE – ASSOCIATION »</vt:lpstr>
      <vt:lpstr>Présentation PowerPoint</vt:lpstr>
      <vt:lpstr>PARTENARIAT « ENTREPRISE – ASSOCIATION »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2017-11-28T13:49:20Z</dcterms:created>
  <dcterms:modified xsi:type="dcterms:W3CDTF">2018-09-17T08:22:20Z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TC043347429991</vt:lpwstr>
  </property>
</Properties>
</file>